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62" r:id="rId6"/>
    <p:sldId id="264" r:id="rId7"/>
    <p:sldId id="265" r:id="rId8"/>
    <p:sldId id="266" r:id="rId9"/>
    <p:sldId id="273" r:id="rId10"/>
    <p:sldId id="275" r:id="rId11"/>
    <p:sldId id="274" r:id="rId12"/>
    <p:sldId id="263" r:id="rId13"/>
    <p:sldId id="267" r:id="rId14"/>
    <p:sldId id="272" r:id="rId15"/>
    <p:sldId id="277" r:id="rId16"/>
    <p:sldId id="268" r:id="rId17"/>
    <p:sldId id="279" r:id="rId18"/>
    <p:sldId id="27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TH Sarabun New" panose="020B0500040200020003" pitchFamily="34" charset="-34"/>
      <p:regular r:id="rId27"/>
      <p:bold r:id="rId28"/>
      <p:italic r:id="rId29"/>
      <p:boldItalic r:id="rId30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 Yangyuen" initials="YY" lastIdx="2" clrIdx="0">
    <p:extLst>
      <p:ext uri="{19B8F6BF-5375-455C-9EA6-DF929625EA0E}">
        <p15:presenceInfo xmlns:p15="http://schemas.microsoft.com/office/powerpoint/2012/main" userId="b4e09d877d8684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9E334-5E6E-4C03-A5FA-3715D81820D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67BB-A7B8-41BF-8BAF-4A3463CCAB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620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DEC8-1333-4E55-B3BF-FA2A8CDBC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3FF42-B4AA-43B3-874C-EF6C5B9D0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3939-78F4-4DB3-8757-30B3456A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20BCB-F910-4C7B-A3EC-AF2AFD3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7FA44-C308-4C43-9BED-035A0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877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8144-C732-425D-AB56-3085E86D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7AFE-E76B-47A5-887C-C6A5D20B6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6620D-8679-4C30-96DE-AE045CA8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2788-A0DC-49E6-8E32-1E407A24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53AA-6B67-482B-A5A8-28BA683F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35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5E0BC-DD1A-410D-9FBA-A41E6BE18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86917-2769-4C23-9A3C-A39E04CF5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86D1-21ED-473F-85ED-86302FA5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1C549-2BA1-48B6-9346-09C665DD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9ECF-1EE1-41C6-83DC-417D582D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236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D30C-D712-4025-9B23-BC6095D7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456-C11C-4CAA-881B-4BB4FE9C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3DCEF-8C60-412A-B95B-8A12B572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CEDF8-2703-451E-84DD-4E590C10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5086A-B843-42B1-A477-D2347E48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444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D02D-2178-4C14-A402-786CAE5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AD214-FDDF-46E4-B1E4-CCE12FE6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B7BE1-AEE9-4693-9ADA-9AA79B02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741C-F4F5-4E75-B849-86B2ED30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FF26-D0C7-4E01-8D07-7B94B723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828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5349-F30F-4575-8344-979D4DB0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FE1C-D403-4882-AA93-92BF4995B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7D2F2-BFCD-4F9F-877A-237D933D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2BF06-3A07-43B4-8EAE-E47E7D48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E1000-11E1-4FB5-9F6B-956EB08F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25AE-D8E5-4AC0-83AF-886006FE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7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E52D-5B9E-47F3-A50A-3D8387D0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3804-56BA-4773-A2DA-6DDAF0C55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D5EB8-67B4-4965-B040-EDDE95102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197D5-DC79-44ED-AAE0-9619F92DF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6C6DB-122B-4837-9137-615F76B74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35C528-7181-4A6A-B593-9CC0D107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9624C-CAC8-43C6-A868-563879A8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2AD51-2E13-4D3A-9979-145EBD92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215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77DF-0606-471B-895C-BAF01E70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F437C-3B45-454B-B668-EE7C6847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811AF-F5F7-4F12-A51F-E79AC9EB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FA65-22A8-4AB8-8230-83002F2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47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10600-8EB5-47D2-A2FE-022A49DE4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F0F21-7A17-4FD5-BF62-E2ADF465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6ED4-E771-4A54-A94A-A7C87D3B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764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D2BD-18E8-4F18-ABB8-1C23BE2E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B2525-57A7-4A8C-A2F1-CF86D5B5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4D4DF-950B-42C9-8AE8-BF6B18995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71082-9585-4C6C-A0E7-400FF97B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A1334-2C07-435F-A484-9AAB1E45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5EE18-1052-49EB-B569-F3D7FC92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9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0C1F-2641-4AD2-8701-F2F303B2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F9CE1-ED24-4806-B9D3-75A8FEAE2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9D472-1381-43EF-B857-D78D9A546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21C49-FD95-4290-A05D-778D50CE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AFA41-7F46-4794-B44A-8B6B3EFB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1AB1A-2C62-4AE7-BDEE-CDB28F25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442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96785-6945-44BB-9096-F627EEC8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3318-60BC-4E01-9326-257267AC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F7835-071C-4754-A308-BEE69403D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E19FA-BE16-4AED-90A6-23E5CD0B90E6}" type="datetimeFigureOut">
              <a:rPr lang="th-TH" smtClean="0"/>
              <a:t>08/04/63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C7BB-A85D-4D98-8D06-48893FE58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F76A0-0A0F-4576-944F-6AAF821D6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005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F98A49D-52EB-4B03-8913-554B1458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185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746E2-D11B-4B1A-A509-FB5443D7C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102" y="3652788"/>
            <a:ext cx="9089796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404040"/>
                </a:solidFill>
              </a:rPr>
              <a:t>Chatbot for caring kidney </a:t>
            </a:r>
            <a:r>
              <a:rPr lang="en-US" sz="4000" b="1">
                <a:solidFill>
                  <a:srgbClr val="404040"/>
                </a:solidFill>
              </a:rPr>
              <a:t>disease patients</a:t>
            </a:r>
            <a:endParaRPr lang="th-TH" sz="4000" b="1" dirty="0">
              <a:solidFill>
                <a:srgbClr val="40404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93E47-B0F3-4A52-8CC6-0C448D354387}"/>
              </a:ext>
            </a:extLst>
          </p:cNvPr>
          <p:cNvSpPr/>
          <p:nvPr/>
        </p:nvSpPr>
        <p:spPr>
          <a:xfrm>
            <a:off x="1551101" y="4931333"/>
            <a:ext cx="9089796" cy="627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C1442-F51F-4E37-9EA9-927E70FD7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917550"/>
            <a:ext cx="6801612" cy="536125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แชทบอทสำหรับดูแลผู้ป่วยโรคไต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DD81B6D-5939-4A48-A33C-6181A7AA1B84}"/>
              </a:ext>
            </a:extLst>
          </p:cNvPr>
          <p:cNvSpPr txBox="1">
            <a:spLocks/>
          </p:cNvSpPr>
          <p:nvPr/>
        </p:nvSpPr>
        <p:spPr>
          <a:xfrm>
            <a:off x="2494091" y="5680038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ผู้จัดทำ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นายยง  ยั่งยืน  รหัสนักศึกษา </a:t>
            </a:r>
            <a:r>
              <a:rPr lang="en-US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 6010110293</a:t>
            </a:r>
            <a:endParaRPr lang="th-TH" sz="3000" b="1" dirty="0">
              <a:solidFill>
                <a:srgbClr val="FFFFFF"/>
              </a:solidFill>
              <a:latin typeface="TH Sarabun New" panose="020B0500040200020003" pitchFamily="34" charset="-3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4DB262-EF52-4053-9173-73F2AA015980}"/>
              </a:ext>
            </a:extLst>
          </p:cNvPr>
          <p:cNvSpPr txBox="1">
            <a:spLocks/>
          </p:cNvSpPr>
          <p:nvPr/>
        </p:nvSpPr>
        <p:spPr>
          <a:xfrm>
            <a:off x="2494091" y="6216643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อาจารย์ที่ปรึกษา</a:t>
            </a:r>
            <a:r>
              <a:rPr lang="en-US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28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ผศ.ดร. แสงสุรีย์  วสุพงศ์อัยยะ</a:t>
            </a:r>
          </a:p>
        </p:txBody>
      </p:sp>
    </p:spTree>
    <p:extLst>
      <p:ext uri="{BB962C8B-B14F-4D97-AF65-F5344CB8AC3E}">
        <p14:creationId xmlns:p14="http://schemas.microsoft.com/office/powerpoint/2010/main" val="22742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FBBC56-F37F-4C61-85AE-5360E0051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A8DD73-E3D5-49AB-B91A-E76D6A39AFDA}"/>
              </a:ext>
            </a:extLst>
          </p:cNvPr>
          <p:cNvSpPr/>
          <p:nvPr/>
        </p:nvSpPr>
        <p:spPr>
          <a:xfrm>
            <a:off x="0" y="4382312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1)  Design &amp; Develop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BA8F2FE1-B54D-4C08-9BC8-48E8BAE2779F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DD5DF-7463-412A-8E07-D5B41BDDD0C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586460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FFF8-9671-4A98-A77B-7A8535E5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929B9-173F-42BC-969B-4093202A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A7728-F6FC-4A1E-B722-E18F1802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289DD2-FB74-4DEF-A78A-89B798108DC6}"/>
              </a:ext>
            </a:extLst>
          </p:cNvPr>
          <p:cNvSpPr/>
          <p:nvPr/>
        </p:nvSpPr>
        <p:spPr>
          <a:xfrm>
            <a:off x="6096001" y="4382311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2)  Testing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7AA1A281-F2C8-47FE-8FAE-3A9BB44E8FA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07897-F97C-4741-B019-0B5ED970996A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1572532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C870A7-F26B-4482-B723-A6CEB4BE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02" b="98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AB523-E138-4921-82C0-CA1D525C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Theoretical knowledge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3C3ED13-C7E4-4A67-8E54-8D41652AE3E2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7CA11-4C9B-49C7-AA14-F91ADA5638F2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3279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88CF-4554-4C40-86B1-36D9044D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CB13F-3816-4718-AAAC-51239B68C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594C1-2C7C-41DE-A583-27F47862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5672141-E2CA-4F15-892E-D4922CF8436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BD49-73DC-4252-BB57-45F650FB543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3369713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F6612E-342F-485B-AA0D-6C0AAF11D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40943"/>
            <a:ext cx="10905066" cy="2576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25B4A-5C20-4E5D-8FFD-D6AEDFF87B80}"/>
              </a:ext>
            </a:extLst>
          </p:cNvPr>
          <p:cNvSpPr txBox="1"/>
          <p:nvPr/>
        </p:nvSpPr>
        <p:spPr>
          <a:xfrm>
            <a:off x="643467" y="5485744"/>
            <a:ext cx="1090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handle different types of user inputs in a different manner.</a:t>
            </a:r>
            <a:endParaRPr lang="th-TH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A3B6717-82D1-4F4B-944F-6CC469FCD8F0}"/>
              </a:ext>
            </a:extLst>
          </p:cNvPr>
          <p:cNvSpPr/>
          <p:nvPr/>
        </p:nvSpPr>
        <p:spPr>
          <a:xfrm>
            <a:off x="-811249" y="-493383"/>
            <a:ext cx="3028950" cy="24647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6B6E5-B460-4823-9C00-D71F8A29BF6E}"/>
              </a:ext>
            </a:extLst>
          </p:cNvPr>
          <p:cNvSpPr txBox="1"/>
          <p:nvPr/>
        </p:nvSpPr>
        <p:spPr>
          <a:xfrm>
            <a:off x="-76913" y="628420"/>
            <a:ext cx="241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Rule-based</a:t>
            </a:r>
            <a:endParaRPr lang="th-TH" sz="3600" dirty="0">
              <a:solidFill>
                <a:schemeClr val="bg1"/>
              </a:solidFill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F424F828-AAE4-481C-92A0-23F927E2150F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6F2276-959B-4C8E-921A-1FB6A48719F1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9386466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B2F9FA-BF28-4E66-B562-03B7E41DC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7629"/>
            <a:ext cx="10515600" cy="2471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25B4A-5C20-4E5D-8FFD-D6AEDFF87B80}"/>
              </a:ext>
            </a:extLst>
          </p:cNvPr>
          <p:cNvSpPr txBox="1"/>
          <p:nvPr/>
        </p:nvSpPr>
        <p:spPr>
          <a:xfrm>
            <a:off x="838200" y="5264907"/>
            <a:ext cx="1090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Deep learning for Natural Language Processing</a:t>
            </a:r>
            <a:endParaRPr lang="th-TH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D911F89-254F-4780-83D3-B52218FD2400}"/>
              </a:ext>
            </a:extLst>
          </p:cNvPr>
          <p:cNvSpPr/>
          <p:nvPr/>
        </p:nvSpPr>
        <p:spPr>
          <a:xfrm>
            <a:off x="-811249" y="-493383"/>
            <a:ext cx="3028950" cy="24647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6F57A7-C041-4F6E-9CA8-CC3B862D6E1D}"/>
              </a:ext>
            </a:extLst>
          </p:cNvPr>
          <p:cNvSpPr txBox="1"/>
          <p:nvPr/>
        </p:nvSpPr>
        <p:spPr>
          <a:xfrm>
            <a:off x="703226" y="585380"/>
            <a:ext cx="241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AI</a:t>
            </a:r>
            <a:endParaRPr lang="th-TH" sz="3600" dirty="0">
              <a:solidFill>
                <a:schemeClr val="bg1"/>
              </a:solidFill>
            </a:endParaRP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5B39A2DD-5051-4389-AD30-7083DC5935C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7BB392-8272-4A94-B515-7EE88DBC2D0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6036068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C55EB2-E415-4971-B17E-25039586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92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FD1F48-841B-48FF-8756-36E6F99BFCDC}"/>
              </a:ext>
            </a:extLst>
          </p:cNvPr>
          <p:cNvSpPr/>
          <p:nvPr/>
        </p:nvSpPr>
        <p:spPr>
          <a:xfrm>
            <a:off x="2860645" y="1825740"/>
            <a:ext cx="3850547" cy="50651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8E49C71D-AB77-4850-B52E-8EB2CB2A6F7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C775E-0060-48D8-92A8-6A854C52651F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16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2BEE4-3C75-49F0-9013-78C5A611D2E8}"/>
              </a:ext>
            </a:extLst>
          </p:cNvPr>
          <p:cNvSpPr/>
          <p:nvPr/>
        </p:nvSpPr>
        <p:spPr>
          <a:xfrm>
            <a:off x="2860645" y="1825740"/>
            <a:ext cx="3850547" cy="50651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วันนี้ ฉันต้องดื่มน้ำอีกกี่ลิตร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”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09C9FE-8EAB-441A-80C0-6177398B96C9}"/>
              </a:ext>
            </a:extLst>
          </p:cNvPr>
          <p:cNvSpPr/>
          <p:nvPr/>
        </p:nvSpPr>
        <p:spPr>
          <a:xfrm>
            <a:off x="2860645" y="5670447"/>
            <a:ext cx="3850547" cy="50651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3F705-5E21-45A1-A960-8EE8786F3FAB}"/>
              </a:ext>
            </a:extLst>
          </p:cNvPr>
          <p:cNvSpPr/>
          <p:nvPr/>
        </p:nvSpPr>
        <p:spPr>
          <a:xfrm>
            <a:off x="2860645" y="5670448"/>
            <a:ext cx="3850547" cy="50651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วันนี้คุณต้องดื่มน้ำอีก 1 ลิตร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ครับ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”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8DF6B-83D7-4C2C-A4E4-77532BDD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2255"/>
            <a:ext cx="1169303" cy="1280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02B11D42-59A0-4C65-98D4-0CB8EC7B0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6" y="4393920"/>
            <a:ext cx="1171739" cy="1276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35115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85FD4D-F190-49FC-8CC4-E4BF5751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68A480A8-7C45-4CDD-BCDF-79FE5573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537" y="3275130"/>
            <a:ext cx="4577545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Scope of project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D653A787-E952-439E-8345-8A347D2F7409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10ADAB-80DD-4248-B9D2-6F2C1B081A42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4050CC-0920-4030-A791-E2FAAD6AA9BA}"/>
              </a:ext>
            </a:extLst>
          </p:cNvPr>
          <p:cNvSpPr/>
          <p:nvPr/>
        </p:nvSpPr>
        <p:spPr>
          <a:xfrm>
            <a:off x="0" y="0"/>
            <a:ext cx="736278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B5ADCB5-8372-49EE-8671-20491E2D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34" y="300452"/>
            <a:ext cx="4195241" cy="643016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200" b="1" u="sng" dirty="0"/>
              <a:t>Chatbot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storage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Data Display</a:t>
            </a:r>
          </a:p>
          <a:p>
            <a:r>
              <a:rPr lang="en-US" dirty="0"/>
              <a:t>Guidance</a:t>
            </a:r>
          </a:p>
          <a:p>
            <a:r>
              <a:rPr lang="en-US" dirty="0"/>
              <a:t>Interaction</a:t>
            </a:r>
          </a:p>
          <a:p>
            <a:r>
              <a:rPr lang="en-US" dirty="0">
                <a:solidFill>
                  <a:srgbClr val="FF0000"/>
                </a:solidFill>
              </a:rPr>
              <a:t>Can’t answer all questions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35C741-089B-4680-A78B-AD4784463E92}"/>
              </a:ext>
            </a:extLst>
          </p:cNvPr>
          <p:cNvSpPr txBox="1">
            <a:spLocks/>
          </p:cNvSpPr>
          <p:nvPr/>
        </p:nvSpPr>
        <p:spPr>
          <a:xfrm>
            <a:off x="4244829" y="300452"/>
            <a:ext cx="4311942" cy="6430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u="sng" dirty="0"/>
              <a:t>App on Android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Version 4.0.3 </a:t>
            </a:r>
          </a:p>
          <a:p>
            <a:r>
              <a:rPr lang="en-US" dirty="0"/>
              <a:t>Internet Connected</a:t>
            </a:r>
          </a:p>
          <a:p>
            <a:r>
              <a:rPr lang="en-US" dirty="0"/>
              <a:t>Push Notifications</a:t>
            </a:r>
          </a:p>
          <a:p>
            <a:r>
              <a:rPr lang="en-US" dirty="0"/>
              <a:t>UTF-8</a:t>
            </a:r>
          </a:p>
          <a:p>
            <a:r>
              <a:rPr lang="en-US" dirty="0"/>
              <a:t>Google Account</a:t>
            </a:r>
          </a:p>
          <a:p>
            <a:r>
              <a:rPr lang="en-US" dirty="0"/>
              <a:t>Google Calendar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75C6CE-F9E6-4C40-A31E-07CDAE21B53B}"/>
              </a:ext>
            </a:extLst>
          </p:cNvPr>
          <p:cNvCxnSpPr/>
          <p:nvPr/>
        </p:nvCxnSpPr>
        <p:spPr>
          <a:xfrm flipV="1">
            <a:off x="6669248" y="2583809"/>
            <a:ext cx="0" cy="302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hank you for your attention any questions&quot;">
            <a:extLst>
              <a:ext uri="{FF2B5EF4-FFF2-40B4-BE49-F238E27FC236}">
                <a16:creationId xmlns:a16="http://schemas.microsoft.com/office/drawing/2014/main" id="{142F278F-8CE8-4D95-AAB0-2681D94D4F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b="59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2326C87-6CED-48F3-9B4A-A702FB2E418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23026-A626-46A5-84A7-10EBC2A1F9FC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632133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EBC05-D28C-4557-9699-F32ABB5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303030"/>
                </a:solidFill>
              </a:rPr>
              <a:t>Outline</a:t>
            </a:r>
            <a:endParaRPr lang="th-TH" sz="5400" b="1" dirty="0">
              <a:solidFill>
                <a:srgbClr val="303030"/>
              </a:solidFill>
            </a:endParaRPr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5285DF67-E288-4E8D-9B6A-1244B974D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" r="-1" b="-1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7049A4-7269-4A5A-9573-DF7D92DB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699" y="601315"/>
            <a:ext cx="4303057" cy="4384342"/>
          </a:xfrm>
        </p:spPr>
        <p:txBody>
          <a:bodyPr anchor="ctr">
            <a:normAutofit/>
          </a:bodyPr>
          <a:lstStyle/>
          <a:p>
            <a:r>
              <a:rPr lang="en-US" dirty="0"/>
              <a:t>Statement of the problems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Theoretical knowledge</a:t>
            </a:r>
          </a:p>
          <a:p>
            <a:r>
              <a:rPr lang="en-US" dirty="0"/>
              <a:t>Scope of project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4F60E13-2D48-41DF-9553-8D8CF68FE64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A1889-3498-41A3-9A0E-BC08B361F582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031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Statement of the problems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28114E-AB62-4DAD-939C-F13B746C07D8}"/>
              </a:ext>
            </a:extLst>
          </p:cNvPr>
          <p:cNvSpPr/>
          <p:nvPr/>
        </p:nvSpPr>
        <p:spPr>
          <a:xfrm>
            <a:off x="0" y="0"/>
            <a:ext cx="11274458" cy="5169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 descr="A picture containing air, holding, man&#10;&#10;Description automatically generated">
            <a:extLst>
              <a:ext uri="{FF2B5EF4-FFF2-40B4-BE49-F238E27FC236}">
                <a16:creationId xmlns:a16="http://schemas.microsoft.com/office/drawing/2014/main" id="{65F78916-9763-49B0-B91E-2006D47F7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0" y="341934"/>
            <a:ext cx="9947638" cy="4485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EEB7BE-26CB-4E34-99E3-04895A5C20DD}"/>
              </a:ext>
            </a:extLst>
          </p:cNvPr>
          <p:cNvSpPr txBox="1"/>
          <p:nvPr/>
        </p:nvSpPr>
        <p:spPr>
          <a:xfrm>
            <a:off x="917542" y="38842"/>
            <a:ext cx="94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อัตราตาย โรคไตเรื้อรังต่อแสนประชากร ในประเทศไทย ปี 2552-2557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CE622-F923-4102-9CFF-0F9CBA60D883}"/>
              </a:ext>
            </a:extLst>
          </p:cNvPr>
          <p:cNvSpPr txBox="1"/>
          <p:nvPr/>
        </p:nvSpPr>
        <p:spPr>
          <a:xfrm>
            <a:off x="5249879" y="4763714"/>
            <a:ext cx="6413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แหล่งข้อมูล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000" dirty="0"/>
              <a:t>สำนักนโยบายและยุทธศาสตร์ สำนักงานปลัดกระทรวงสาธารณสุข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DD151-F229-4463-8861-87060AA86E1A}"/>
              </a:ext>
            </a:extLst>
          </p:cNvPr>
          <p:cNvSpPr txBox="1"/>
          <p:nvPr/>
        </p:nvSpPr>
        <p:spPr>
          <a:xfrm>
            <a:off x="9532759" y="2407265"/>
            <a:ext cx="162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อัตราตายโรคไต</a:t>
            </a:r>
          </a:p>
        </p:txBody>
      </p:sp>
    </p:spTree>
    <p:extLst>
      <p:ext uri="{BB962C8B-B14F-4D97-AF65-F5344CB8AC3E}">
        <p14:creationId xmlns:p14="http://schemas.microsoft.com/office/powerpoint/2010/main" val="23698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B903B-0741-4EB5-9B48-32335B44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692150"/>
            <a:ext cx="2633663" cy="275431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44959B9-75EC-48EE-9C7A-834021180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3529013"/>
            <a:ext cx="2633663" cy="2633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1C2B5-40BE-4DF3-97C3-34667C86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5" y="692150"/>
            <a:ext cx="2693988" cy="2693988"/>
          </a:xfrm>
          <a:prstGeom prst="rect">
            <a:avLst/>
          </a:prstGeom>
        </p:spPr>
      </p:pic>
      <p:pic>
        <p:nvPicPr>
          <p:cNvPr id="1026" name="Picture 2" descr="Image result for true icon&quot;">
            <a:extLst>
              <a:ext uri="{FF2B5EF4-FFF2-40B4-BE49-F238E27FC236}">
                <a16:creationId xmlns:a16="http://schemas.microsoft.com/office/drawing/2014/main" id="{0B00FEFE-704F-43A9-897C-7108684E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3468688"/>
            <a:ext cx="2693988" cy="2693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B5A6388-39CA-40C5-864D-CAF90CBDB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963" y="692150"/>
            <a:ext cx="2667000" cy="2720975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28BD8A8-1C0F-46F2-B956-50C9D451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63" y="3497263"/>
            <a:ext cx="2667000" cy="2667000"/>
          </a:xfrm>
          <a:prstGeom prst="rect">
            <a:avLst/>
          </a:prstGeom>
        </p:spPr>
      </p:pic>
      <p:pic>
        <p:nvPicPr>
          <p:cNvPr id="16" name="Picture 2" descr="Image result for true icon&quot;">
            <a:extLst>
              <a:ext uri="{FF2B5EF4-FFF2-40B4-BE49-F238E27FC236}">
                <a16:creationId xmlns:a16="http://schemas.microsoft.com/office/drawing/2014/main" id="{0C23DADD-32DA-4BCB-A49E-8C43BA35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3" y="3584575"/>
            <a:ext cx="2578100" cy="2578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870F64-5FF1-46C2-AE57-A750E081F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513" y="692150"/>
            <a:ext cx="2578100" cy="2808288"/>
          </a:xfrm>
          <a:prstGeom prst="rect">
            <a:avLst/>
          </a:prstGeom>
        </p:spPr>
      </p:pic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5220BD4B-3BE5-40FB-B784-62B699FF49F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36D30A-428C-44F6-BB40-F7726E54FB9E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9312888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7C777-D9CD-4D7F-AB5C-0E802A59F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2964" y="687479"/>
            <a:ext cx="3444240" cy="1574874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/>
              <a:t>CKD </a:t>
            </a:r>
            <a:r>
              <a:rPr lang="th-TH" sz="4800" b="1" dirty="0"/>
              <a:t>รักษ์ไต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1B0023-AE02-498E-AF35-E0BDC77BE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9912" y="73152"/>
            <a:ext cx="1178966" cy="232963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53806E12-E3AF-415B-912E-A7ADF55A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E02F9BA6-17B4-4B27-8634-3BC8F030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CD143C8-7B6A-44C8-927F-C9B326B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6570BF11-63B3-4602-BC94-B4D33A143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6BE628C-83A8-447C-BAC5-0CB57FA51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346C3AA-609E-4D9F-BF07-765787C54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F0BEFC87-1D0B-46DC-9D30-633EE50A1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FD17961-08F4-41EC-BB9A-BC315C7B0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500E89C-B48B-41FA-96AD-3FE3E7941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CE9C8A0-F795-41E7-B5D8-18CFDEA96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381868D-890F-42D1-BD24-08C193D5F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B3382AF-FEB9-4C5F-8912-73BD1E5BC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2ABBA1B-CBE6-4257-8585-AA9CDDCD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5D2E8A9-D318-4570-B2FA-74D1B6129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7A0E57FA-277E-440E-B625-F3F16E16D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1137B2F-FDA3-4E48-BE8D-E8DB2A70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921F1AE-73F0-4FB5-AB7C-91C9FFEFE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1AA81F72-1A06-4D2B-8442-CCBC037F2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3602415E-3837-4177-BBEA-2FE825470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3AA77A58-1216-40CD-B3E9-A85199DF7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A4328-1EE7-49AD-BB87-3EC52681F1CD}"/>
              </a:ext>
            </a:extLst>
          </p:cNvPr>
          <p:cNvPicPr/>
          <p:nvPr/>
        </p:nvPicPr>
        <p:blipFill rotWithShape="1">
          <a:blip r:embed="rId2"/>
          <a:srcRect t="442" r="3" b="11591"/>
          <a:stretch/>
        </p:blipFill>
        <p:spPr>
          <a:xfrm>
            <a:off x="374246" y="531074"/>
            <a:ext cx="3566160" cy="5577118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FC7994-9E64-4F55-8597-8DF4A1168CCE}"/>
              </a:ext>
            </a:extLst>
          </p:cNvPr>
          <p:cNvPicPr/>
          <p:nvPr/>
        </p:nvPicPr>
        <p:blipFill rotWithShape="1">
          <a:blip r:embed="rId3"/>
          <a:srcRect r="3" b="12033"/>
          <a:stretch/>
        </p:blipFill>
        <p:spPr>
          <a:xfrm>
            <a:off x="4228390" y="531074"/>
            <a:ext cx="3566160" cy="5577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6D41-0617-4930-A529-D8A41DC18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2964" y="3155626"/>
            <a:ext cx="3444240" cy="2935176"/>
          </a:xfrm>
        </p:spPr>
        <p:txBody>
          <a:bodyPr anchor="ctr">
            <a:normAutofit/>
          </a:bodyPr>
          <a:lstStyle/>
          <a:p>
            <a:r>
              <a:rPr lang="en-US" dirty="0"/>
              <a:t>Mobile Application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Data Storage</a:t>
            </a:r>
          </a:p>
          <a:p>
            <a:r>
              <a:rPr lang="en-US" dirty="0">
                <a:solidFill>
                  <a:srgbClr val="FF0000"/>
                </a:solidFill>
              </a:rPr>
              <a:t>Graph Formats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810DBDE5-B272-4F2B-8580-724E48A70E3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E5B42-134F-431F-A58A-DE9726F32D19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744748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7C777-D9CD-4D7F-AB5C-0E802A59F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2964" y="687479"/>
            <a:ext cx="3444240" cy="1574874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/>
              <a:t>EGFR CALCULATOR</a:t>
            </a:r>
            <a:endParaRPr lang="th-TH" sz="4800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1B0023-AE02-498E-AF35-E0BDC77BE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9912" y="73152"/>
            <a:ext cx="1178966" cy="232963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53806E12-E3AF-415B-912E-A7ADF55A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E02F9BA6-17B4-4B27-8634-3BC8F030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CD143C8-7B6A-44C8-927F-C9B326B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6570BF11-63B3-4602-BC94-B4D33A143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6BE628C-83A8-447C-BAC5-0CB57FA51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346C3AA-609E-4D9F-BF07-765787C54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F0BEFC87-1D0B-46DC-9D30-633EE50A1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FD17961-08F4-41EC-BB9A-BC315C7B0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500E89C-B48B-41FA-96AD-3FE3E7941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CE9C8A0-F795-41E7-B5D8-18CFDEA96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381868D-890F-42D1-BD24-08C193D5F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B3382AF-FEB9-4C5F-8912-73BD1E5BC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2ABBA1B-CBE6-4257-8585-AA9CDDCD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5D2E8A9-D318-4570-B2FA-74D1B6129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7A0E57FA-277E-440E-B625-F3F16E16D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1137B2F-FDA3-4E48-BE8D-E8DB2A70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921F1AE-73F0-4FB5-AB7C-91C9FFEFE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1AA81F72-1A06-4D2B-8442-CCBC037F2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3602415E-3837-4177-BBEA-2FE825470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3AA77A58-1216-40CD-B3E9-A85199DF7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6D41-0617-4930-A529-D8A41DC18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2964" y="3155626"/>
            <a:ext cx="3444240" cy="2935176"/>
          </a:xfrm>
        </p:spPr>
        <p:txBody>
          <a:bodyPr anchor="ctr">
            <a:normAutofit/>
          </a:bodyPr>
          <a:lstStyle/>
          <a:p>
            <a:r>
              <a:rPr lang="en-US" dirty="0"/>
              <a:t>Web Application</a:t>
            </a:r>
          </a:p>
          <a:p>
            <a:r>
              <a:rPr lang="en-US" dirty="0"/>
              <a:t>Renal Function Test</a:t>
            </a:r>
          </a:p>
          <a:p>
            <a:r>
              <a:rPr lang="en-US" dirty="0"/>
              <a:t>Calculation</a:t>
            </a:r>
          </a:p>
          <a:p>
            <a:r>
              <a:rPr lang="en-US" dirty="0">
                <a:solidFill>
                  <a:srgbClr val="FF0000"/>
                </a:solidFill>
              </a:rPr>
              <a:t>English Only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8089-6DE8-4FEE-8514-B8610627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6" y="246888"/>
            <a:ext cx="7779000" cy="6159302"/>
          </a:xfrm>
          <a:prstGeom prst="rect">
            <a:avLst/>
          </a:prstGeom>
        </p:spPr>
      </p:pic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C60D54CD-16D4-4E4A-8919-F41FE968021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27A262-DF2F-4538-8D53-BAECE8BCD73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9980206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1B0023-AE02-498E-AF35-E0BDC77BE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9912" y="73152"/>
            <a:ext cx="1178966" cy="232963"/>
            <a:chOff x="7763256" y="73152"/>
            <a:chExt cx="1178966" cy="232963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53806E12-E3AF-415B-912E-A7ADF55A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E02F9BA6-17B4-4B27-8634-3BC8F030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1CD143C8-7B6A-44C8-927F-C9B326B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6570BF11-63B3-4602-BC94-B4D33A143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B6BE628C-83A8-447C-BAC5-0CB57FA51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A346C3AA-609E-4D9F-BF07-765787C54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F0BEFC87-1D0B-46DC-9D30-633EE50A1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7FD17961-08F4-41EC-BB9A-BC315C7B0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500E89C-B48B-41FA-96AD-3FE3E7941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8CE9C8A0-F795-41E7-B5D8-18CFDEA96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A381868D-890F-42D1-BD24-08C193D5F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4B3382AF-FEB9-4C5F-8912-73BD1E5BC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62ABBA1B-CBE6-4257-8585-AA9CDDCD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E5D2E8A9-D318-4570-B2FA-74D1B6129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7A0E57FA-277E-440E-B625-F3F16E16D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E1137B2F-FDA3-4E48-BE8D-E8DB2A70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4921F1AE-73F0-4FB5-AB7C-91C9FFEFE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AA81F72-1A06-4D2B-8442-CCBC037F2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3602415E-3837-4177-BBEA-2FE825470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3AA77A58-1216-40CD-B3E9-A85199DF7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F29C4285-B5C8-4CF0-93B4-C0AA64815594}"/>
              </a:ext>
            </a:extLst>
          </p:cNvPr>
          <p:cNvPicPr/>
          <p:nvPr/>
        </p:nvPicPr>
        <p:blipFill rotWithShape="1">
          <a:blip r:embed="rId2"/>
          <a:srcRect t="12030" r="3" b="3"/>
          <a:stretch/>
        </p:blipFill>
        <p:spPr>
          <a:xfrm>
            <a:off x="374246" y="531074"/>
            <a:ext cx="3566160" cy="5577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6D41-0617-4930-A529-D8A41DC18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747" y="3155626"/>
            <a:ext cx="3721457" cy="2935176"/>
          </a:xfrm>
        </p:spPr>
        <p:txBody>
          <a:bodyPr anchor="ctr">
            <a:normAutofit/>
          </a:bodyPr>
          <a:lstStyle/>
          <a:p>
            <a:r>
              <a:rPr lang="en-US" dirty="0"/>
              <a:t>Mobile Application</a:t>
            </a:r>
          </a:p>
          <a:p>
            <a:r>
              <a:rPr lang="en-US" dirty="0"/>
              <a:t>Data Storage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Guidance for Diet</a:t>
            </a:r>
          </a:p>
          <a:p>
            <a:r>
              <a:rPr lang="en-US" dirty="0">
                <a:solidFill>
                  <a:srgbClr val="FF0000"/>
                </a:solidFill>
              </a:rPr>
              <a:t>Pay for Features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C51FA2F-9235-415A-99F4-76EFCE8201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25341" y="531073"/>
            <a:ext cx="3566159" cy="5577118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EFE535D7-88B2-4B52-A157-607F1FEF276C}"/>
              </a:ext>
            </a:extLst>
          </p:cNvPr>
          <p:cNvSpPr txBox="1">
            <a:spLocks/>
          </p:cNvSpPr>
          <p:nvPr/>
        </p:nvSpPr>
        <p:spPr>
          <a:xfrm>
            <a:off x="8442964" y="687479"/>
            <a:ext cx="3444240" cy="15748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800" b="1" dirty="0"/>
              <a:t>แคลอรี่ ไดอารี่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AD657C7F-44E9-45F8-B8CE-9A50B7531FAD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459FD5-CE9A-4FB7-B6B2-DA035C3406CC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29683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1B0023-AE02-498E-AF35-E0BDC77BE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9912" y="73152"/>
            <a:ext cx="1178966" cy="232963"/>
            <a:chOff x="7763256" y="73152"/>
            <a:chExt cx="1178966" cy="232963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53806E12-E3AF-415B-912E-A7ADF55A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E02F9BA6-17B4-4B27-8634-3BC8F030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1CD143C8-7B6A-44C8-927F-C9B326B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6570BF11-63B3-4602-BC94-B4D33A143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B6BE628C-83A8-447C-BAC5-0CB57FA51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A346C3AA-609E-4D9F-BF07-765787C54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F0BEFC87-1D0B-46DC-9D30-633EE50A1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7FD17961-08F4-41EC-BB9A-BC315C7B0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500E89C-B48B-41FA-96AD-3FE3E7941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8CE9C8A0-F795-41E7-B5D8-18CFDEA96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A381868D-890F-42D1-BD24-08C193D5F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4B3382AF-FEB9-4C5F-8912-73BD1E5BC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62ABBA1B-CBE6-4257-8585-AA9CDDCD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E5D2E8A9-D318-4570-B2FA-74D1B6129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7A0E57FA-277E-440E-B625-F3F16E16D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E1137B2F-FDA3-4E48-BE8D-E8DB2A70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4921F1AE-73F0-4FB5-AB7C-91C9FFEFE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AA81F72-1A06-4D2B-8442-CCBC037F2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3602415E-3837-4177-BBEA-2FE825470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3AA77A58-1216-40CD-B3E9-A85199DF7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6D41-0617-4930-A529-D8A41DC18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355" y="3155626"/>
            <a:ext cx="3721457" cy="2935176"/>
          </a:xfrm>
        </p:spPr>
        <p:txBody>
          <a:bodyPr anchor="ctr">
            <a:noAutofit/>
          </a:bodyPr>
          <a:lstStyle/>
          <a:p>
            <a:r>
              <a:rPr lang="en-US" dirty="0"/>
              <a:t>Application</a:t>
            </a:r>
          </a:p>
          <a:p>
            <a:r>
              <a:rPr lang="en-US" dirty="0"/>
              <a:t>Data Storage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Data Display</a:t>
            </a:r>
          </a:p>
          <a:p>
            <a:r>
              <a:rPr lang="en-US" dirty="0"/>
              <a:t>Access  Control</a:t>
            </a:r>
          </a:p>
          <a:p>
            <a:r>
              <a:rPr lang="en-US" dirty="0">
                <a:solidFill>
                  <a:srgbClr val="FF0000"/>
                </a:solidFill>
              </a:rPr>
              <a:t>No Interaction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EFE535D7-88B2-4B52-A157-607F1FEF276C}"/>
              </a:ext>
            </a:extLst>
          </p:cNvPr>
          <p:cNvSpPr txBox="1">
            <a:spLocks/>
          </p:cNvSpPr>
          <p:nvPr/>
        </p:nvSpPr>
        <p:spPr>
          <a:xfrm>
            <a:off x="8442964" y="687479"/>
            <a:ext cx="3444240" cy="15748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/>
              <a:t>Personal Health Record</a:t>
            </a:r>
            <a:endParaRPr lang="th-TH" sz="4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494B58-176C-4294-AB0B-0F48F1CB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67" y="429476"/>
            <a:ext cx="5725240" cy="5669214"/>
          </a:xfrm>
          <a:prstGeom prst="rect">
            <a:avLst/>
          </a:prstGeom>
        </p:spPr>
      </p:pic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A39A7829-1B0C-4A79-9A39-CE48CC919B5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FA4FD1-B903-48FB-A59D-D1A13C0AFBBF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08358-CBDB-4383-BF8F-2DC05913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21" y="437364"/>
            <a:ext cx="2205489" cy="566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76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CCA920-12E3-4512-934A-D9CACCE01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68A480A8-7C45-4CDD-BCDF-79FE5573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Objectives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D653A787-E952-439E-8345-8A347D2F7409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239BA-A0BD-4130-A2BD-20670E0EECD9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8242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221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TH Sarabun New</vt:lpstr>
      <vt:lpstr>Calibri Light</vt:lpstr>
      <vt:lpstr>Office Theme</vt:lpstr>
      <vt:lpstr>Chatbot for caring kidney disease patients</vt:lpstr>
      <vt:lpstr>Outline</vt:lpstr>
      <vt:lpstr>Statement of the problems</vt:lpstr>
      <vt:lpstr>PowerPoint Presentation</vt:lpstr>
      <vt:lpstr>CKD รักษ์ไต</vt:lpstr>
      <vt:lpstr>EGFR CALCULATOR</vt:lpstr>
      <vt:lpstr>PowerPoint Presentation</vt:lpstr>
      <vt:lpstr>PowerPoint Presentation</vt:lpstr>
      <vt:lpstr>Objectives</vt:lpstr>
      <vt:lpstr>PowerPoint Presentation</vt:lpstr>
      <vt:lpstr>PowerPoint Presentation</vt:lpstr>
      <vt:lpstr>Theoretical knowledge</vt:lpstr>
      <vt:lpstr>PowerPoint Presentation</vt:lpstr>
      <vt:lpstr>PowerPoint Presentation</vt:lpstr>
      <vt:lpstr>PowerPoint Presentation</vt:lpstr>
      <vt:lpstr>PowerPoint Presentation</vt:lpstr>
      <vt:lpstr>Scope of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chatbot for kidney disease patient</dc:title>
  <dc:creator>Yong Yangyuen</dc:creator>
  <cp:lastModifiedBy>Yong Yangyuen</cp:lastModifiedBy>
  <cp:revision>118</cp:revision>
  <dcterms:created xsi:type="dcterms:W3CDTF">2020-02-04T15:56:40Z</dcterms:created>
  <dcterms:modified xsi:type="dcterms:W3CDTF">2020-04-08T07:10:23Z</dcterms:modified>
</cp:coreProperties>
</file>